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7" r:id="rId2"/>
    <p:sldId id="271" r:id="rId3"/>
    <p:sldId id="308" r:id="rId4"/>
    <p:sldId id="279" r:id="rId5"/>
    <p:sldId id="281" r:id="rId6"/>
    <p:sldId id="278" r:id="rId7"/>
    <p:sldId id="290" r:id="rId8"/>
    <p:sldId id="687" r:id="rId9"/>
    <p:sldId id="307" r:id="rId10"/>
    <p:sldId id="272" r:id="rId11"/>
    <p:sldId id="274" r:id="rId12"/>
    <p:sldId id="297" r:id="rId13"/>
    <p:sldId id="282" r:id="rId14"/>
    <p:sldId id="292" r:id="rId15"/>
    <p:sldId id="287" r:id="rId16"/>
    <p:sldId id="293" r:id="rId17"/>
    <p:sldId id="294" r:id="rId18"/>
    <p:sldId id="295" r:id="rId19"/>
    <p:sldId id="296" r:id="rId20"/>
    <p:sldId id="298" r:id="rId21"/>
    <p:sldId id="299" r:id="rId22"/>
    <p:sldId id="300" r:id="rId23"/>
    <p:sldId id="301" r:id="rId24"/>
    <p:sldId id="302" r:id="rId25"/>
    <p:sldId id="303" r:id="rId26"/>
    <p:sldId id="686" r:id="rId27"/>
  </p:sldIdLst>
  <p:sldSz cx="9361488" cy="5400675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1">
          <p15:clr>
            <a:srgbClr val="A4A3A4"/>
          </p15:clr>
        </p15:guide>
        <p15:guide id="2" pos="29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CDC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0" autoAdjust="0"/>
  </p:normalViewPr>
  <p:slideViewPr>
    <p:cSldViewPr>
      <p:cViewPr varScale="1">
        <p:scale>
          <a:sx n="144" d="100"/>
          <a:sy n="144" d="100"/>
        </p:scale>
        <p:origin x="1248" y="120"/>
      </p:cViewPr>
      <p:guideLst>
        <p:guide orient="horz" pos="1701"/>
        <p:guide pos="294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8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D8B01-CE92-4C1D-AC2D-8C4DC5482E86}" type="datetimeFigureOut">
              <a:rPr lang="ko-KR" altLang="en-US" smtClean="0"/>
              <a:pPr/>
              <a:t>2024-07-09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5AF0A-17EE-4AC5-831D-EDD7AAC67DAC}" type="slidenum">
              <a:rPr lang="ko-KR" altLang="en-US" smtClean="0"/>
              <a:pPr/>
              <a:t>‹Nº›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69C31-7B9F-4741-BCFB-2CA8573E6B04}" type="datetimeFigureOut">
              <a:rPr lang="ko-KR" altLang="en-US" smtClean="0"/>
              <a:t>2024-07-09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54063" y="1143000"/>
            <a:ext cx="5349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CC5B8-28B8-4035-A1E3-ED2963FB6311}" type="slidenum">
              <a:rPr lang="ko-KR" altLang="en-US" smtClean="0"/>
              <a:t>‹Nº›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36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CC5B8-28B8-4035-A1E3-ED2963FB631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8083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180710_디자인아이덴티티_배포용\180710_제안서 양식-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5" cy="540067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8796292" y="5207334"/>
            <a:ext cx="565196" cy="107722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/>
          <a:p>
            <a:pPr algn="r"/>
            <a:fld id="{258C6F04-F216-4C7B-BBE9-E75B3EC0DAE3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/>
              <a:t>‹Nº›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S:\01. 진행프로젝트\180516_제안서 양식-05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2848" y="115669"/>
            <a:ext cx="1050381" cy="1259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8796292" y="5207334"/>
            <a:ext cx="565196" cy="107722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/>
          <a:p>
            <a:pPr algn="r"/>
            <a:fld id="{258C6F04-F216-4C7B-BBE9-E75B3EC0DAE3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/>
              <a:t>‹Nº›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S:\01. 진행프로젝트\180516_제안서 양식-05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2848" y="115669"/>
            <a:ext cx="1050381" cy="125912"/>
          </a:xfrm>
          <a:prstGeom prst="rect">
            <a:avLst/>
          </a:prstGeom>
          <a:noFill/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3" y="5154303"/>
            <a:ext cx="784167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6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180710_디자인아이덴티티_배포용\180710_제안서 양식-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5" cy="5400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808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4" r:id="rId3"/>
    <p:sldLayoutId id="2147483665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272" y="900137"/>
            <a:ext cx="5854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ko-KR" sz="2800" dirty="0"/>
              <a:t>Manual de usuario Safety </a:t>
            </a:r>
            <a:r>
              <a:rPr lang="es-MX" altLang="ko-KR" sz="2800" dirty="0" err="1"/>
              <a:t>Demokit</a:t>
            </a:r>
            <a:endParaRPr lang="es-MX" altLang="ko-KR" sz="2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A4ACF5C-814E-CF48-2D22-162CC4B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94" y="1423357"/>
            <a:ext cx="3030973" cy="303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380A374-1853-39B5-FD30-F052991CE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76" y="1423357"/>
            <a:ext cx="3168352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6248" y="114868"/>
            <a:ext cx="56861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 Explicación de funcionamiento – Relevador de seguridad /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Selector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705892"/>
            <a:ext cx="9243236" cy="2140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Al encender el dispositivo el LED del selector se iluminará, al girarlo se energizarán los demás dispositivos.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 la chapa insertada en el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al presionar el botón SFC-N (Reset) este se enclavará y el LED naranja del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encenderá. 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Al presionar el paro de emergencia (SF2ER), Las entradas seguras se desactivarán y el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(SFDL) se liberará.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Al desactivarse las entradas de seguridad, los LED M1 y M2 del relé SFC-N se apagarán, así como el LED Naranja del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Después de Liberar el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SFDL, se puede abrir la puerta deslizando la chapa, esto se logra jalando el botón que está dentro de la manija.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Cuando la Puerta se abra, el Led de estatus de el SFN se pondrá en rojo y el LED NS del relé SFC-N se apagará.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Cierre la Puerta y deslice la chapa a la izquierda, jalando nuevamente el botón debajo de la manija para poder deslizarla.</a:t>
            </a:r>
            <a:b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 LED del SFN  : volverá a color verde , LED NS de relé SFC-N: volverá a encender ]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Una vez realizado esto presionar de nuevo el botón SFC-N para Volver a enclavarlo.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B0E0D94-B0F8-E8B6-156D-9E18ABEBE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05" y="449430"/>
            <a:ext cx="3168352" cy="21602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CE6F55-B2AA-83F3-B9F6-274DB429B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8"/>
          <a:stretch/>
        </p:blipFill>
        <p:spPr>
          <a:xfrm>
            <a:off x="4989529" y="444272"/>
            <a:ext cx="3641029" cy="216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16248" y="114868"/>
            <a:ext cx="4078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 Explicación de funcionamiento – Cortinas de seguridad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6248" y="540097"/>
            <a:ext cx="9344225" cy="3736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Precauciones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Las cortinas de seguridad (SFLA30-12) que se encuentran en el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demokit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es un producto de alta funcionalidad.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Los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Dip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switch del 1 al 7 de las dos cortinas deben estar en OFF (Modo de fábrica), el Número 8 debe estar encendido (Configuración por PC)</a:t>
            </a:r>
            <a:b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Use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atLightcurtain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mediante los cables de interfaz incluidos (SCM-US &amp; EXT-SFL)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Los botones incluidos son componentes para demostrar las funciones de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muting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y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override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Para usar modo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Cambiar el selector  a posición ‘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’.</a:t>
            </a:r>
            <a:b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Para usar modo Muting, Cambiar el selector  a posición ‘Muting’. </a:t>
            </a:r>
            <a:b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El cable naranja del emisor es la entrada para Reset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Hold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y Muting 1, el selector sirve para saber cual de las dos formas se va a trabajar.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La función de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Blanking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se puede usar sin necesidad de los botones.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Las salidas OSSD del receptor están conectadas al relé SFC-R212 en las terminales M12 y M22. (Referencia en diagrama de conexión)</a:t>
            </a:r>
            <a:b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Las terminales 13 y 14 del relé SFC-R212  están conectadas para las señales de relé.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Dispositivos EDM , Entradas de prueba externas , Conexión de salidas auxiliares no vienen incluidos y queda prohibido cualquier des ensamblaje.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FCE03588-684C-4CC6-85EF-732AE41F2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7" y="697394"/>
            <a:ext cx="4543295" cy="1207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264" y="451173"/>
            <a:ext cx="3241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en-US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Configuración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de </a:t>
            </a:r>
            <a:r>
              <a:rPr lang="en-US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cortinas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mediante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DIP switch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888656" y="837207"/>
            <a:ext cx="864096" cy="97310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3096568" y="1782396"/>
            <a:ext cx="798357" cy="12287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3" r="33847"/>
          <a:stretch/>
        </p:blipFill>
        <p:spPr>
          <a:xfrm>
            <a:off x="360264" y="2154024"/>
            <a:ext cx="3024336" cy="28562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모서리가 둥근 직사각형 8"/>
          <p:cNvSpPr/>
          <p:nvPr/>
        </p:nvSpPr>
        <p:spPr>
          <a:xfrm rot="17961143">
            <a:off x="2364693" y="3077189"/>
            <a:ext cx="187148" cy="4197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8221" y="1983976"/>
            <a:ext cx="4173079" cy="1879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194989" y="451174"/>
            <a:ext cx="38090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2) </a:t>
            </a:r>
            <a:r>
              <a:rPr lang="en-US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Interfaz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de </a:t>
            </a:r>
            <a:r>
              <a:rPr lang="en-US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comunicación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equipada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(EXT-SFL + SCM-US)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3348" y="4610175"/>
            <a:ext cx="1362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DIP Switch num. 8 </a:t>
            </a:r>
          </a:p>
          <a:p>
            <a:r>
              <a:rPr lang="en-US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activado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6248" y="114868"/>
            <a:ext cx="4164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en-US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Explicación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de </a:t>
            </a:r>
            <a:r>
              <a:rPr lang="en-US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funcionamiento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– </a:t>
            </a:r>
            <a:r>
              <a:rPr lang="en-US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Cortinas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de </a:t>
            </a:r>
            <a:r>
              <a:rPr lang="en-US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seguridad</a:t>
            </a:r>
            <a:endParaRPr lang="ko-KR" altLang="en-US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6506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16248" y="468089"/>
            <a:ext cx="8725466" cy="567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El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es una función de seguridad la cual apaga las Salidas seguras OSSD cuando hay una interrupción o algun error</a:t>
            </a:r>
          </a:p>
          <a:p>
            <a:pPr>
              <a:lnSpc>
                <a:spcPct val="150000"/>
              </a:lnSpc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al energizar y las mantiene apagas hasta que el error quede resuelto y se active un botón de reset manual.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5851" y="1207250"/>
            <a:ext cx="9148658" cy="2344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Auto Reset</a:t>
            </a:r>
            <a:b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Condición de reseteo sin dispositivo externo → Cuando las cortinas se des interrumpen, las salidas (OSSD) se encienden</a:t>
            </a:r>
          </a:p>
          <a:p>
            <a:pPr>
              <a:lnSpc>
                <a:spcPct val="150000"/>
              </a:lnSpc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en automático.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Manual Reset</a:t>
            </a:r>
            <a:b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Las salidas (OSSD) se encienden hasta que se apriete un botón de Reset.</a:t>
            </a:r>
            <a:b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1) Función Start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b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-Esta función hace que las cortinas se mantengan con las OSSD desactivadas al energizar, hasta que se oprima el botón de reset </a:t>
            </a:r>
          </a:p>
          <a:p>
            <a:pPr>
              <a:lnSpc>
                <a:spcPct val="150000"/>
              </a:lnSpc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Las OSSD se activarán.</a:t>
            </a:r>
          </a:p>
          <a:p>
            <a:pPr>
              <a:lnSpc>
                <a:spcPct val="150000"/>
              </a:lnSpc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4841" y="3600710"/>
            <a:ext cx="339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Diagrama de tiempos cuando </a:t>
            </a:r>
          </a:p>
          <a:p>
            <a:pPr algn="ctr"/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se activa “Start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248" y="114868"/>
            <a:ext cx="4810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2.- Explicación de funcionamiento – Cortina de seguridad (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10F6517-1915-48DA-85EF-D573B7B3D5C5}"/>
              </a:ext>
            </a:extLst>
          </p:cNvPr>
          <p:cNvSpPr/>
          <p:nvPr/>
        </p:nvSpPr>
        <p:spPr>
          <a:xfrm>
            <a:off x="6912992" y="3415510"/>
            <a:ext cx="504056" cy="292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57BC5E1-35AF-4D5D-8812-AD9CC44FA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90" y="3175924"/>
            <a:ext cx="3814816" cy="20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62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48" y="180057"/>
            <a:ext cx="8493031" cy="2598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b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2) Función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Re-start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b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- En esta función las salidas de seguridad (OSSD) se apagarán cuando las cortinas sean interrumpidas y se mantendrán </a:t>
            </a:r>
          </a:p>
          <a:p>
            <a:pPr>
              <a:lnSpc>
                <a:spcPct val="150000"/>
              </a:lnSpc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apagadas hasta que se presione el botón de reset.</a:t>
            </a:r>
            <a:b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- Cortina libre(OSSD ON) → Cortina bloqueada (OSSD OFF) </a:t>
            </a:r>
            <a:r>
              <a:rPr lang="es-MX" altLang="ko-KR" sz="1100" b="1" dirty="0">
                <a:latin typeface="맑은 고딕" panose="020B0503020000020004" pitchFamily="50" charset="-127"/>
              </a:rPr>
              <a:t>→ Cortina libre(OSSD OFF) → Botón Reset (OSSD ON)</a:t>
            </a:r>
            <a:b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b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3) Función Reset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Hold</a:t>
            </a:r>
            <a:b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- Cuando el trabajador A está dentro de un área peligrosa, otro trabajador puede resetear el sistema de seguridad y </a:t>
            </a:r>
          </a:p>
          <a:p>
            <a:pPr>
              <a:lnSpc>
                <a:spcPct val="150000"/>
              </a:lnSpc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hacer que la máquina encienda con el trabajador A, dentro.</a:t>
            </a:r>
          </a:p>
          <a:p>
            <a:pPr>
              <a:lnSpc>
                <a:spcPct val="150000"/>
              </a:lnSpc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Es por eso que la función Reset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Hold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hace que se deba seguir una secuencia para poder volver a habilitar las OSSD.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6894" y="3348409"/>
            <a:ext cx="35397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Diagrama de tiempos para función “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Restart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68E3AB9-AE0C-4FB8-B665-B58C3FBA7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27" y="3015096"/>
            <a:ext cx="3598684" cy="18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81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54830" y="4572545"/>
            <a:ext cx="4838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altLang="ko-KR" sz="1000" b="1">
                <a:latin typeface="맑은 고딕" panose="020B0503020000020004" pitchFamily="50" charset="-127"/>
                <a:ea typeface="맑은 고딕" panose="020B0503020000020004" pitchFamily="50" charset="-127"/>
              </a:rPr>
              <a:t>Diagrama de tiempos y secuencia establecida para la función  “Reset-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Hold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EFA59FC-E849-48D2-83BF-CB5C545EB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12" y="468088"/>
            <a:ext cx="4752528" cy="247541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FC68836-B22A-4764-84EC-FBBB1D99D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04" y="2910068"/>
            <a:ext cx="4680520" cy="132941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167824C-4C0A-4F95-BA8A-55299A80B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5" y="283181"/>
            <a:ext cx="3960441" cy="400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91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48" y="114868"/>
            <a:ext cx="5755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Video de como configurar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(función “Start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”) en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atLightcurtain</a:t>
            </a:r>
            <a:endParaRPr lang="es-MX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라이트커튼_스타트_인터락_설정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040" y="540337"/>
            <a:ext cx="7973409" cy="432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0385" y="4871914"/>
            <a:ext cx="3390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※Contraseña para cambio de parámetros :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admin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4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라이트커튼_리스타트_인터락_설정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040" y="540337"/>
            <a:ext cx="7973409" cy="43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5370B3-CEBC-3738-D874-4B40BC61386C}"/>
              </a:ext>
            </a:extLst>
          </p:cNvPr>
          <p:cNvSpPr txBox="1"/>
          <p:nvPr/>
        </p:nvSpPr>
        <p:spPr>
          <a:xfrm>
            <a:off x="216248" y="114868"/>
            <a:ext cx="59875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Video de como configurar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(función “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Re-start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”) en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atLightcurtain</a:t>
            </a:r>
            <a:endParaRPr lang="es-MX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794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3.라이트커튼_스타트인터락+리스타트_인터락_설정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040" y="540097"/>
            <a:ext cx="7973408" cy="43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61AB4-DB87-A054-586E-DED350E0AACB}"/>
              </a:ext>
            </a:extLst>
          </p:cNvPr>
          <p:cNvSpPr txBox="1"/>
          <p:nvPr/>
        </p:nvSpPr>
        <p:spPr>
          <a:xfrm>
            <a:off x="216248" y="114868"/>
            <a:ext cx="7194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Video de como configurar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(función “Start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 + “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Re-start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 en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atLightcurtain</a:t>
            </a:r>
            <a:endParaRPr lang="es-MX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08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5.라이트커튼_스타트인터락+리셋홀드_설정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040" y="540097"/>
            <a:ext cx="7973409" cy="43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528A60-4502-2CE8-8CC2-C45765C4F01E}"/>
              </a:ext>
            </a:extLst>
          </p:cNvPr>
          <p:cNvSpPr txBox="1"/>
          <p:nvPr/>
        </p:nvSpPr>
        <p:spPr>
          <a:xfrm>
            <a:off x="216248" y="114868"/>
            <a:ext cx="6830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Video de como configurar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(función “Start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 + “Reset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Hold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”) en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atLightcurtain</a:t>
            </a:r>
            <a:endParaRPr lang="es-MX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516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6248" y="114868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en-US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Componentes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del </a:t>
            </a:r>
            <a:r>
              <a:rPr lang="en-US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Demokit</a:t>
            </a:r>
            <a:endParaRPr lang="ko-KR" altLang="en-US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2000"/>
          <a:stretch/>
        </p:blipFill>
        <p:spPr>
          <a:xfrm rot="5400000">
            <a:off x="-323671" y="1130413"/>
            <a:ext cx="3921822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D812AEF-2F0E-0F20-9126-060C5F78C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9" r="10393"/>
          <a:stretch/>
        </p:blipFill>
        <p:spPr>
          <a:xfrm>
            <a:off x="4320704" y="609501"/>
            <a:ext cx="4680520" cy="39190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4.라이트커튼_리스타트인터락+리셋홀드_설정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041" y="540577"/>
            <a:ext cx="7973407" cy="43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7D25BE-5B8D-6FDC-F933-42E9D0FC0C62}"/>
              </a:ext>
            </a:extLst>
          </p:cNvPr>
          <p:cNvSpPr txBox="1"/>
          <p:nvPr/>
        </p:nvSpPr>
        <p:spPr>
          <a:xfrm>
            <a:off x="216248" y="114868"/>
            <a:ext cx="7000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Video de como configurar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(función “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Re-start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 + “Reset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Hold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”) en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atLightcurtain</a:t>
            </a:r>
            <a:endParaRPr lang="es-MX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70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6.라이트커튼_스타트인터락+리스타트인터락+리셋홀드_설정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039" y="540097"/>
            <a:ext cx="7973410" cy="43200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8D86203F-050D-BDD1-D266-C94E689EBF31}"/>
              </a:ext>
            </a:extLst>
          </p:cNvPr>
          <p:cNvSpPr txBox="1"/>
          <p:nvPr/>
        </p:nvSpPr>
        <p:spPr>
          <a:xfrm>
            <a:off x="0" y="108049"/>
            <a:ext cx="8212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Video de como configurar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(función “Start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 + “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Restart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 + “Reset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Hold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”) en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atLightcurtain</a:t>
            </a:r>
            <a:endParaRPr lang="es-MX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65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48" y="468089"/>
            <a:ext cx="8388835" cy="985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Use cuando sea necesario mantener las salidas seguras (OSSD) encendidas en un ambiente donde constantemente pasan objetos</a:t>
            </a:r>
          </a:p>
          <a:p>
            <a:pPr>
              <a:lnSpc>
                <a:spcPct val="150000"/>
              </a:lnSpc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por el área de detección. (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Conveyors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Pallets, etc.)</a:t>
            </a:r>
          </a:p>
          <a:p>
            <a:pPr>
              <a:lnSpc>
                <a:spcPct val="150000"/>
              </a:lnSpc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•   Para activar la función Muting, es necesario usar los botones (MUTE1 y MUTE2). </a:t>
            </a:r>
          </a:p>
          <a:p>
            <a:pPr>
              <a:lnSpc>
                <a:spcPct val="150000"/>
              </a:lnSpc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•   En los siguientes videos se demuestra como configurar el Muting de las 3 diferentes maneras posibles.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2917" y="3894276"/>
            <a:ext cx="2592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ko-KR" sz="1000" b="1">
                <a:latin typeface="맑은 고딕" panose="020B0503020000020004" pitchFamily="50" charset="-127"/>
                <a:ea typeface="맑은 고딕" panose="020B0503020000020004" pitchFamily="50" charset="-127"/>
              </a:rPr>
              <a:t>El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demokit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está programado para usar </a:t>
            </a:r>
          </a:p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Señales de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muting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tipo PNP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248" y="114868"/>
            <a:ext cx="52469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 Explicación de funcionamiento – Cortinas de seguridad (Función Muting)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B209916-0D22-44B7-A11D-E34AC5650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0" y="2176734"/>
            <a:ext cx="4242630" cy="171754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7E2D2A4-38AF-4F9D-AEE0-C5CE81C6C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10" y="1684831"/>
            <a:ext cx="4242630" cy="353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82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48" y="114868"/>
            <a:ext cx="5979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Video de como usar función Muting ( Secuencia estación 1 → 2 ) en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atLightcurtain</a:t>
            </a:r>
            <a:endParaRPr lang="es-MX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07.라이트커튼_표준_뮤팅_순서#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041" y="612105"/>
            <a:ext cx="797340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4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8.라이트커튼_표준_뮤팅_순서#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041" y="540097"/>
            <a:ext cx="7973407" cy="43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237A25-3942-A4E5-DF06-B28E9E61EA24}"/>
              </a:ext>
            </a:extLst>
          </p:cNvPr>
          <p:cNvSpPr txBox="1"/>
          <p:nvPr/>
        </p:nvSpPr>
        <p:spPr>
          <a:xfrm>
            <a:off x="216248" y="114868"/>
            <a:ext cx="5979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Video de como usar función Muting ( Secuencia estación 2 → 1 ) en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atLightcurtain</a:t>
            </a:r>
            <a:endParaRPr lang="es-MX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762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9.라이트커튼_표준_뮤팅_순서#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041" y="540097"/>
            <a:ext cx="7973407" cy="432000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5D6D2DC1-87B2-782D-E9A2-AAC0A0D95BDD}"/>
              </a:ext>
            </a:extLst>
          </p:cNvPr>
          <p:cNvSpPr txBox="1"/>
          <p:nvPr/>
        </p:nvSpPr>
        <p:spPr>
          <a:xfrm>
            <a:off x="216248" y="114868"/>
            <a:ext cx="6078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Video de como usar función Muting ( Secuencia estación 1 ↔ 2 ) en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atLightcurtain</a:t>
            </a:r>
            <a:endParaRPr lang="es-MX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474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199782"/>
            <a:ext cx="7345040" cy="523220"/>
          </a:xfrm>
          <a:prstGeom prst="rect">
            <a:avLst/>
          </a:prstGeom>
          <a:noFill/>
        </p:spPr>
        <p:txBody>
          <a:bodyPr wrap="square" lIns="540000" tIns="0" rIns="0" bIns="0" rtlCol="0">
            <a:spAutoFit/>
          </a:bodyPr>
          <a:lstStyle/>
          <a:p>
            <a:pPr defTabSz="914109" latinLnBrk="0">
              <a:tabLst>
                <a:tab pos="1342597" algn="l"/>
              </a:tabLst>
              <a:defRPr/>
            </a:pPr>
            <a:r>
              <a:rPr lang="en-US" altLang="ko-KR" sz="3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Thank you.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996481"/>
            <a:ext cx="5400824" cy="184666"/>
          </a:xfrm>
          <a:prstGeom prst="rect">
            <a:avLst/>
          </a:prstGeom>
          <a:noFill/>
        </p:spPr>
        <p:txBody>
          <a:bodyPr wrap="square" lIns="540000" tIns="0" rIns="0" bIns="0" rtlCol="0">
            <a:spAutoFit/>
          </a:bodyPr>
          <a:lstStyle/>
          <a:p>
            <a:r>
              <a:rPr lang="en-US" altLang="ko-KR" sz="1200" dirty="0">
                <a:latin typeface="Arial" pitchFamily="34" charset="0"/>
                <a:cs typeface="Arial" pitchFamily="34" charset="0"/>
              </a:rPr>
              <a:t>Autonics</a:t>
            </a:r>
            <a:endParaRPr lang="ko-KR" altLang="en-US" sz="1200" dirty="0">
              <a:latin typeface="Arial" pitchFamily="34" charset="0"/>
              <a:ea typeface="Noto Sans CJK KR Bold" pitchFamily="34" charset="-127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81147"/>
            <a:ext cx="9361488" cy="280065"/>
          </a:xfrm>
          <a:prstGeom prst="rect">
            <a:avLst/>
          </a:prstGeom>
          <a:noFill/>
        </p:spPr>
        <p:txBody>
          <a:bodyPr wrap="square" lIns="540000" tIns="47238" rIns="94476" bIns="4723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Copyright © Autonics. All rights reserved  |  www.autonics.com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6248" y="114868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1. Componentes del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Demokit</a:t>
            </a:r>
            <a:endParaRPr lang="es-MX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078315-6BB2-7D75-8D59-09960E82D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56" y="540096"/>
            <a:ext cx="3240360" cy="4320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441DF7-A8BD-9402-F232-F6A03CCD8437}"/>
              </a:ext>
            </a:extLst>
          </p:cNvPr>
          <p:cNvSpPr txBox="1"/>
          <p:nvPr/>
        </p:nvSpPr>
        <p:spPr>
          <a:xfrm>
            <a:off x="4104680" y="1908249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El </a:t>
            </a:r>
            <a:r>
              <a:rPr lang="es-ES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demokit</a:t>
            </a:r>
            <a:r>
              <a:rPr lang="es-E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incluye:</a:t>
            </a:r>
          </a:p>
          <a:p>
            <a:endParaRPr lang="es-E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indent="-171450">
              <a:buFont typeface="맑은 고딕" panose="020B0503020000020004" pitchFamily="34" charset="-127"/>
              <a:buChar char="▶"/>
            </a:pPr>
            <a:r>
              <a:rPr lang="es-E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Dispositivo </a:t>
            </a:r>
            <a:r>
              <a:rPr lang="es-ES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Lotto</a:t>
            </a:r>
            <a:r>
              <a:rPr lang="es-E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s-ES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Multicandado</a:t>
            </a:r>
            <a:r>
              <a:rPr lang="es-E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SF-LT</a:t>
            </a:r>
          </a:p>
          <a:p>
            <a:pPr marL="171450" indent="-171450">
              <a:buFont typeface="맑은 고딕" panose="020B0503020000020004" pitchFamily="34" charset="-127"/>
              <a:buChar char="▶"/>
            </a:pPr>
            <a:endParaRPr lang="es-E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indent="-171450">
              <a:buFont typeface="맑은 고딕" panose="020B0503020000020004" pitchFamily="34" charset="-127"/>
              <a:buChar char="▶"/>
            </a:pPr>
            <a:r>
              <a:rPr lang="es-E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Juego de llaves para selector de seguridad</a:t>
            </a:r>
          </a:p>
          <a:p>
            <a:pPr marL="171450" indent="-171450">
              <a:buFont typeface="맑은 고딕" panose="020B0503020000020004" pitchFamily="34" charset="-127"/>
              <a:buChar char="▶"/>
            </a:pPr>
            <a:endParaRPr lang="es-E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indent="-171450">
              <a:buFont typeface="맑은 고딕" panose="020B0503020000020004" pitchFamily="34" charset="-127"/>
              <a:buChar char="▶"/>
            </a:pPr>
            <a:r>
              <a:rPr lang="es-E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Set de cables para programación de SFL (SFC-UL ,EXT-SFL)</a:t>
            </a:r>
            <a:endParaRPr lang="es-MX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s-MX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4431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DC5C9BF-2B67-2D85-56B5-F4184940C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3" b="7903"/>
          <a:stretch/>
        </p:blipFill>
        <p:spPr>
          <a:xfrm>
            <a:off x="1080344" y="540097"/>
            <a:ext cx="6696744" cy="3816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6248" y="114868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1. Componentes del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Demokit</a:t>
            </a:r>
            <a:endParaRPr lang="es-MX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89765" y="1404193"/>
            <a:ext cx="59663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Emisor</a:t>
            </a:r>
          </a:p>
        </p:txBody>
      </p:sp>
      <p:cxnSp>
        <p:nvCxnSpPr>
          <p:cNvPr id="18" name="꺾인 연결선 17"/>
          <p:cNvCxnSpPr>
            <a:cxnSpLocks/>
            <a:stCxn id="6" idx="2"/>
          </p:cNvCxnSpPr>
          <p:nvPr/>
        </p:nvCxnSpPr>
        <p:spPr>
          <a:xfrm rot="5400000">
            <a:off x="7066710" y="1064666"/>
            <a:ext cx="235627" cy="1407123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260698" y="1404193"/>
            <a:ext cx="73129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Receptor</a:t>
            </a:r>
          </a:p>
        </p:txBody>
      </p:sp>
      <p:cxnSp>
        <p:nvCxnSpPr>
          <p:cNvPr id="21" name="꺾인 연결선 20"/>
          <p:cNvCxnSpPr>
            <a:cxnSpLocks/>
            <a:stCxn id="17" idx="2"/>
          </p:cNvCxnSpPr>
          <p:nvPr/>
        </p:nvCxnSpPr>
        <p:spPr>
          <a:xfrm rot="5400000">
            <a:off x="5768548" y="-733523"/>
            <a:ext cx="473858" cy="5241732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89765" y="927139"/>
            <a:ext cx="15311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Cortinas de seguridad</a:t>
            </a:r>
          </a:p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SFLA30-12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7DD77F0-87EE-D87F-1D00-5E159513FF60}"/>
              </a:ext>
            </a:extLst>
          </p:cNvPr>
          <p:cNvSpPr txBox="1"/>
          <p:nvPr/>
        </p:nvSpPr>
        <p:spPr>
          <a:xfrm>
            <a:off x="683600" y="4473535"/>
            <a:ext cx="78135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/>
              <a:t>※ La cubierta de conexión de la cortina receptora se encuentra retirada para conexión de interfaz</a:t>
            </a:r>
          </a:p>
        </p:txBody>
      </p:sp>
    </p:spTree>
    <p:extLst>
      <p:ext uri="{BB962C8B-B14F-4D97-AF65-F5344CB8AC3E}">
        <p14:creationId xmlns:p14="http://schemas.microsoft.com/office/powerpoint/2010/main" val="394594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9298A8-B316-53FD-598B-B0A63EBF7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49" y="473118"/>
            <a:ext cx="5753936" cy="43154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6248" y="114868"/>
            <a:ext cx="22092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1. Componentes del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Demokit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8891" y="3646361"/>
            <a:ext cx="226536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Botón de paro de emergencia</a:t>
            </a:r>
          </a:p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SF2ER-E2RA2B</a:t>
            </a:r>
          </a:p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Guarda para paro de emergencia</a:t>
            </a:r>
          </a:p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GUARD-</a:t>
            </a:r>
            <a:r>
              <a:rPr lang="es-MX" altLang="ko-KR" sz="1000" b="1" dirty="0">
                <a:latin typeface="맑은 고딕" panose="020B0503020000020004" pitchFamily="50" charset="-127"/>
              </a:rPr>
              <a:t>SF2ER</a:t>
            </a:r>
            <a:endParaRPr lang="es-MX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8891" y="677957"/>
            <a:ext cx="140615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Chapa de seguridad</a:t>
            </a:r>
          </a:p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SFDL2-SD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18891" y="2738421"/>
            <a:ext cx="176522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Relevadores de seguridad</a:t>
            </a:r>
          </a:p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SFC-N322-23-L</a:t>
            </a:r>
          </a:p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SFC-R212-L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18891" y="2162159"/>
            <a:ext cx="212750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Sensor magnético de seguridad</a:t>
            </a:r>
          </a:p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SFN-M-020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8891" y="1266170"/>
            <a:ext cx="186301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Interruptor para puertas</a:t>
            </a:r>
          </a:p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 bloqueo por solenoide</a:t>
            </a:r>
          </a:p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SFDL2-S6A-M20</a:t>
            </a:r>
          </a:p>
          <a:p>
            <a:endParaRPr lang="es-MX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37" name="꺾인 연결선 36"/>
          <p:cNvCxnSpPr>
            <a:cxnSpLocks/>
          </p:cNvCxnSpPr>
          <p:nvPr/>
        </p:nvCxnSpPr>
        <p:spPr>
          <a:xfrm rot="10800000" flipV="1">
            <a:off x="3744641" y="2815864"/>
            <a:ext cx="2753149" cy="169504"/>
          </a:xfrm>
          <a:prstGeom prst="bentConnector3">
            <a:avLst>
              <a:gd name="adj1" fmla="val 6851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꺾인 연결선 41"/>
          <p:cNvCxnSpPr>
            <a:stCxn id="10" idx="1"/>
          </p:cNvCxnSpPr>
          <p:nvPr/>
        </p:nvCxnSpPr>
        <p:spPr>
          <a:xfrm rot="10800000">
            <a:off x="5631619" y="3650526"/>
            <a:ext cx="1187273" cy="34977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꺾인 연결선 52"/>
          <p:cNvCxnSpPr>
            <a:cxnSpLocks/>
            <a:stCxn id="13" idx="1"/>
          </p:cNvCxnSpPr>
          <p:nvPr/>
        </p:nvCxnSpPr>
        <p:spPr>
          <a:xfrm rot="10800000" flipV="1">
            <a:off x="2808537" y="2362213"/>
            <a:ext cx="4010355" cy="9227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꺾인 연결선 54"/>
          <p:cNvCxnSpPr>
            <a:cxnSpLocks/>
            <a:stCxn id="14" idx="1"/>
          </p:cNvCxnSpPr>
          <p:nvPr/>
        </p:nvCxnSpPr>
        <p:spPr>
          <a:xfrm rot="10800000" flipV="1">
            <a:off x="1944579" y="1620112"/>
            <a:ext cx="4874313" cy="418937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꺾인 연결선 57"/>
          <p:cNvCxnSpPr>
            <a:cxnSpLocks/>
            <a:stCxn id="11" idx="1"/>
          </p:cNvCxnSpPr>
          <p:nvPr/>
        </p:nvCxnSpPr>
        <p:spPr>
          <a:xfrm rot="10800000" flipV="1">
            <a:off x="3312613" y="878011"/>
            <a:ext cx="3506279" cy="45415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818891" y="4542349"/>
            <a:ext cx="197361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Interruptor selector con llave</a:t>
            </a:r>
          </a:p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SF2KR-MRLR-A2B</a:t>
            </a:r>
          </a:p>
        </p:txBody>
      </p:sp>
      <p:cxnSp>
        <p:nvCxnSpPr>
          <p:cNvPr id="63" name="꺾인 연결선 62"/>
          <p:cNvCxnSpPr>
            <a:cxnSpLocks/>
            <a:stCxn id="61" idx="1"/>
          </p:cNvCxnSpPr>
          <p:nvPr/>
        </p:nvCxnSpPr>
        <p:spPr>
          <a:xfrm rot="10800000">
            <a:off x="1944581" y="3419466"/>
            <a:ext cx="4874311" cy="132293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246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0BD00A6-B225-B37B-9254-38438E9F5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01" t="8251" r="21138" b="20733"/>
          <a:stretch/>
        </p:blipFill>
        <p:spPr>
          <a:xfrm>
            <a:off x="158514" y="752901"/>
            <a:ext cx="2817619" cy="4158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248" y="114868"/>
            <a:ext cx="22092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1. Componentes del </a:t>
            </a:r>
            <a:r>
              <a:rPr lang="es-MX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Demokit</a:t>
            </a:r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240" y="506680"/>
            <a:ext cx="6769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Botonera incluida dentro del mismo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maletin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para uso de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resets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mutings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y cambios de modo de operación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44640" y="2422214"/>
            <a:ext cx="31261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Botón de reset para enclavar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SFDL2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44640" y="1752822"/>
            <a:ext cx="42979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Selector para intercambio entre Modo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y Modo Muting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44640" y="3091606"/>
            <a:ext cx="27927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Botones para activar señales de Muting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44640" y="3760998"/>
            <a:ext cx="4693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Botones para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utilizer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funciones de Reset y Reset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Hold</a:t>
            </a:r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de cortinas SFLA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720304" y="3409715"/>
            <a:ext cx="1656184" cy="617290"/>
          </a:xfrm>
          <a:prstGeom prst="round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dirty="0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849492" y="2884620"/>
            <a:ext cx="1368152" cy="488958"/>
          </a:xfrm>
          <a:prstGeom prst="round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dirty="0"/>
          </a:p>
        </p:txBody>
      </p:sp>
      <p:sp>
        <p:nvSpPr>
          <p:cNvPr id="18" name="타원 17"/>
          <p:cNvSpPr/>
          <p:nvPr/>
        </p:nvSpPr>
        <p:spPr>
          <a:xfrm>
            <a:off x="825079" y="2267341"/>
            <a:ext cx="590892" cy="590892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dirty="0"/>
          </a:p>
        </p:txBody>
      </p:sp>
      <p:sp>
        <p:nvSpPr>
          <p:cNvPr id="19" name="타원 18"/>
          <p:cNvSpPr/>
          <p:nvPr/>
        </p:nvSpPr>
        <p:spPr>
          <a:xfrm>
            <a:off x="1552497" y="2266217"/>
            <a:ext cx="593140" cy="593140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dirty="0"/>
          </a:p>
        </p:txBody>
      </p:sp>
      <p:cxnSp>
        <p:nvCxnSpPr>
          <p:cNvPr id="21" name="꺾인 연결선 20"/>
          <p:cNvCxnSpPr>
            <a:stCxn id="19" idx="6"/>
            <a:endCxn id="10" idx="1"/>
          </p:cNvCxnSpPr>
          <p:nvPr/>
        </p:nvCxnSpPr>
        <p:spPr>
          <a:xfrm flipV="1">
            <a:off x="2145637" y="2545325"/>
            <a:ext cx="1599003" cy="1746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꺾인 연결선 23"/>
          <p:cNvCxnSpPr>
            <a:stCxn id="18" idx="0"/>
            <a:endCxn id="12" idx="1"/>
          </p:cNvCxnSpPr>
          <p:nvPr/>
        </p:nvCxnSpPr>
        <p:spPr>
          <a:xfrm rot="5400000" flipH="1" flipV="1">
            <a:off x="2236878" y="759580"/>
            <a:ext cx="391408" cy="2624115"/>
          </a:xfrm>
          <a:prstGeom prst="bentConnector2">
            <a:avLst/>
          </a:prstGeom>
          <a:ln w="127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꺾인 연결선 29"/>
          <p:cNvCxnSpPr>
            <a:cxnSpLocks/>
          </p:cNvCxnSpPr>
          <p:nvPr/>
        </p:nvCxnSpPr>
        <p:spPr>
          <a:xfrm>
            <a:off x="2376488" y="3129099"/>
            <a:ext cx="1512168" cy="182795"/>
          </a:xfrm>
          <a:prstGeom prst="bentConnector3">
            <a:avLst/>
          </a:prstGeom>
          <a:ln w="127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꺾인 연결선 31"/>
          <p:cNvCxnSpPr>
            <a:cxnSpLocks/>
            <a:stCxn id="11" idx="3"/>
            <a:endCxn id="15" idx="1"/>
          </p:cNvCxnSpPr>
          <p:nvPr/>
        </p:nvCxnSpPr>
        <p:spPr>
          <a:xfrm>
            <a:off x="2376488" y="3718360"/>
            <a:ext cx="1368152" cy="1657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012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829502-5BC9-653A-CDAB-9D5573A7C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25" t="20667" r="17003" b="15333"/>
          <a:stretch/>
        </p:blipFill>
        <p:spPr>
          <a:xfrm>
            <a:off x="5672849" y="555434"/>
            <a:ext cx="2696541" cy="3456385"/>
          </a:xfrm>
          <a:prstGeom prst="rect">
            <a:avLst/>
          </a:prstGeom>
        </p:spPr>
      </p:pic>
      <p:sp>
        <p:nvSpPr>
          <p:cNvPr id="16" name="모서리가 둥근 직사각형 15"/>
          <p:cNvSpPr/>
          <p:nvPr/>
        </p:nvSpPr>
        <p:spPr>
          <a:xfrm>
            <a:off x="6120904" y="926538"/>
            <a:ext cx="792088" cy="8044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dirty="0"/>
          </a:p>
        </p:txBody>
      </p:sp>
      <p:sp>
        <p:nvSpPr>
          <p:cNvPr id="20" name="TextBox 19"/>
          <p:cNvSpPr txBox="1"/>
          <p:nvPr/>
        </p:nvSpPr>
        <p:spPr>
          <a:xfrm>
            <a:off x="1777559" y="4213035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Modo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interlock</a:t>
            </a:r>
            <a:endParaRPr lang="es-MX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96968" y="4213035"/>
            <a:ext cx="1034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Modo </a:t>
            </a:r>
            <a:r>
              <a:rPr lang="es-MX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muting</a:t>
            </a:r>
            <a:endParaRPr lang="es-MX" altLang="ko-KR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6248" y="114868"/>
            <a:ext cx="50369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Guía de selección de modos (Cuando se usan cortinas de seguridad)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4680744" y="514639"/>
            <a:ext cx="0" cy="4371397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2D7F314D-0E44-4225-7FEA-B746531B2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7" t="12668" r="12667" b="15333"/>
          <a:stretch/>
        </p:blipFill>
        <p:spPr>
          <a:xfrm>
            <a:off x="989978" y="530679"/>
            <a:ext cx="2687082" cy="3454824"/>
          </a:xfrm>
          <a:prstGeom prst="rect">
            <a:avLst/>
          </a:prstGeom>
        </p:spPr>
      </p:pic>
      <p:sp>
        <p:nvSpPr>
          <p:cNvPr id="10" name="모서리가 둥근 직사각형 15">
            <a:extLst>
              <a:ext uri="{FF2B5EF4-FFF2-40B4-BE49-F238E27FC236}">
                <a16:creationId xmlns:a16="http://schemas.microsoft.com/office/drawing/2014/main" id="{605E03AF-31B0-862B-17E4-62811374E33F}"/>
              </a:ext>
            </a:extLst>
          </p:cNvPr>
          <p:cNvSpPr/>
          <p:nvPr/>
        </p:nvSpPr>
        <p:spPr>
          <a:xfrm>
            <a:off x="1440384" y="964952"/>
            <a:ext cx="792088" cy="8044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dirty="0"/>
          </a:p>
        </p:txBody>
      </p:sp>
    </p:spTree>
    <p:extLst>
      <p:ext uri="{BB962C8B-B14F-4D97-AF65-F5344CB8AC3E}">
        <p14:creationId xmlns:p14="http://schemas.microsoft.com/office/powerpoint/2010/main" val="2838437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5" y="557363"/>
            <a:ext cx="1657350" cy="19431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113" y="536012"/>
            <a:ext cx="3527482" cy="43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92225" y="1078104"/>
            <a:ext cx="6335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SFN-M-A</a:t>
            </a:r>
            <a:endParaRPr lang="ko-KR" altLang="en-US" sz="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0471" y="1760568"/>
            <a:ext cx="7970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SFN-M-020S</a:t>
            </a:r>
            <a:endParaRPr lang="ko-KR" altLang="en-US" sz="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9481" y="3560348"/>
            <a:ext cx="716863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SFDL2-S6A</a:t>
            </a:r>
            <a:endParaRPr lang="ko-KR" altLang="en-US" sz="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7" name="직선 연결선 16"/>
          <p:cNvCxnSpPr>
            <a:stCxn id="11" idx="1"/>
          </p:cNvCxnSpPr>
          <p:nvPr/>
        </p:nvCxnSpPr>
        <p:spPr>
          <a:xfrm flipH="1">
            <a:off x="5330321" y="3668070"/>
            <a:ext cx="46916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99095" y="2521814"/>
            <a:ext cx="373820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RY1</a:t>
            </a:r>
            <a:endParaRPr lang="ko-KR" altLang="en-US" sz="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538233" y="557363"/>
            <a:ext cx="576064" cy="1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6862274" y="777472"/>
            <a:ext cx="576064" cy="12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2161969" y="2192196"/>
            <a:ext cx="648072" cy="329618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716275" y="4023640"/>
            <a:ext cx="1220206" cy="622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8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SW1 : SF2ER-E2RA2B</a:t>
            </a:r>
          </a:p>
          <a:p>
            <a:pPr>
              <a:lnSpc>
                <a:spcPct val="150000"/>
              </a:lnSpc>
            </a:pPr>
            <a:r>
              <a:rPr lang="en-US" altLang="ko-KR" sz="8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SW2 : S16PR-E1RC</a:t>
            </a:r>
          </a:p>
          <a:p>
            <a:pPr>
              <a:lnSpc>
                <a:spcPct val="150000"/>
              </a:lnSpc>
            </a:pPr>
            <a:r>
              <a:rPr lang="en-US" altLang="ko-KR" sz="8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ko-KR" altLang="en-US" sz="8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6248" y="114868"/>
            <a:ext cx="42242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en-US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Diagrama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de </a:t>
            </a:r>
            <a:r>
              <a:rPr lang="en-US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conexiones</a:t>
            </a: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en-US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Relé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de </a:t>
            </a:r>
            <a:r>
              <a:rPr lang="en-US" altLang="ko-KR" sz="11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seguridad</a:t>
            </a: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Interlocks</a:t>
            </a:r>
            <a:endParaRPr lang="ko-KR" altLang="en-US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56580" y="4856012"/>
            <a:ext cx="98296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SFC-N322-23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DD07EBD-FFF1-4648-87A1-7ABA2061E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08" y="557362"/>
            <a:ext cx="1889056" cy="428594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AB870DF-2C68-44EF-97A9-107C7D854232}"/>
              </a:ext>
            </a:extLst>
          </p:cNvPr>
          <p:cNvSpPr/>
          <p:nvPr/>
        </p:nvSpPr>
        <p:spPr>
          <a:xfrm>
            <a:off x="5345664" y="1151493"/>
            <a:ext cx="355816" cy="128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" dirty="0">
                <a:solidFill>
                  <a:schemeClr val="tx1"/>
                </a:solidFill>
              </a:rPr>
              <a:t>White</a:t>
            </a:r>
            <a:endParaRPr lang="ko-KR" altLang="en-US" sz="500" dirty="0">
              <a:solidFill>
                <a:schemeClr val="tx1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2EBD7FA-52AE-4135-9BD3-A587D222FB27}"/>
              </a:ext>
            </a:extLst>
          </p:cNvPr>
          <p:cNvSpPr/>
          <p:nvPr/>
        </p:nvSpPr>
        <p:spPr>
          <a:xfrm>
            <a:off x="5351543" y="1348115"/>
            <a:ext cx="355816" cy="122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" dirty="0">
                <a:solidFill>
                  <a:schemeClr val="tx1"/>
                </a:solidFill>
              </a:rPr>
              <a:t>Black</a:t>
            </a:r>
            <a:endParaRPr lang="ko-KR" altLang="en-US" sz="500" dirty="0">
              <a:solidFill>
                <a:schemeClr val="tx1"/>
              </a:solidFill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06217E53-7249-4FD9-82FE-643F6D6E1A8C}"/>
              </a:ext>
            </a:extLst>
          </p:cNvPr>
          <p:cNvSpPr/>
          <p:nvPr/>
        </p:nvSpPr>
        <p:spPr>
          <a:xfrm>
            <a:off x="5372251" y="1560308"/>
            <a:ext cx="355816" cy="12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" dirty="0">
                <a:solidFill>
                  <a:schemeClr val="tx1"/>
                </a:solidFill>
              </a:rPr>
              <a:t>Brown</a:t>
            </a:r>
            <a:endParaRPr lang="ko-KR" altLang="en-US" sz="450" dirty="0">
              <a:solidFill>
                <a:schemeClr val="tx1"/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5D55DD11-10A6-44E8-976A-D2C92D70B15A}"/>
              </a:ext>
            </a:extLst>
          </p:cNvPr>
          <p:cNvSpPr/>
          <p:nvPr/>
        </p:nvSpPr>
        <p:spPr>
          <a:xfrm>
            <a:off x="5350404" y="1749092"/>
            <a:ext cx="355816" cy="122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" dirty="0">
                <a:solidFill>
                  <a:schemeClr val="tx1"/>
                </a:solidFill>
              </a:rPr>
              <a:t>Blue</a:t>
            </a:r>
            <a:endParaRPr lang="ko-KR" altLang="en-US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67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16248" y="114868"/>
            <a:ext cx="3254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 Connection</a:t>
            </a: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Diagram</a:t>
            </a:r>
            <a:r>
              <a:rPr lang="ko-KR" altLang="en-US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– Safety Light Curtain</a:t>
            </a:r>
            <a:endParaRPr lang="ko-KR" altLang="en-US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648" y="624979"/>
            <a:ext cx="2548956" cy="432048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511" y="408954"/>
            <a:ext cx="2550137" cy="28803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74424" y="4232738"/>
            <a:ext cx="42030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RY2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77366" y="3289274"/>
            <a:ext cx="42030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RY2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663484" y="2942365"/>
            <a:ext cx="648072" cy="329618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연결선 11"/>
          <p:cNvCxnSpPr>
            <a:endCxn id="24" idx="1"/>
          </p:cNvCxnSpPr>
          <p:nvPr/>
        </p:nvCxnSpPr>
        <p:spPr>
          <a:xfrm>
            <a:off x="6349787" y="4355849"/>
            <a:ext cx="424637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꺾인 연결선 15"/>
          <p:cNvCxnSpPr>
            <a:stCxn id="24" idx="3"/>
          </p:cNvCxnSpPr>
          <p:nvPr/>
        </p:nvCxnSpPr>
        <p:spPr>
          <a:xfrm flipH="1">
            <a:off x="3816648" y="4355849"/>
            <a:ext cx="3378084" cy="12700"/>
          </a:xfrm>
          <a:prstGeom prst="bentConnector5">
            <a:avLst>
              <a:gd name="adj1" fmla="val -6767"/>
              <a:gd name="adj2" fmla="val 6891520"/>
              <a:gd name="adj3" fmla="val 106767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091126" y="5110803"/>
            <a:ext cx="59663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DC24V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93704" y="273375"/>
            <a:ext cx="76335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SFC-R212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6616" y="492613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endParaRPr lang="ko-KR" altLang="en-US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91781" y="4914681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－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3A449E4-E858-4940-82FF-A4A5493AF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28" y="731329"/>
            <a:ext cx="878796" cy="2724559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1037411-F499-48A9-BC6E-5EEEC01940A9}"/>
              </a:ext>
            </a:extLst>
          </p:cNvPr>
          <p:cNvSpPr/>
          <p:nvPr/>
        </p:nvSpPr>
        <p:spPr>
          <a:xfrm>
            <a:off x="4680078" y="3448375"/>
            <a:ext cx="822096" cy="521543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1"/>
                </a:solidFill>
              </a:rPr>
              <a:t>Safety Relay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2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chemeClr val="tx1"/>
          </a:solidFill>
          <a:headEnd type="oval" w="med" len="med"/>
          <a:tailEnd type="oval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000" b="1" dirty="0" smtClean="0"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</TotalTime>
  <Words>1297</Words>
  <Application>Microsoft Office PowerPoint</Application>
  <PresentationFormat>Personalizado</PresentationFormat>
  <Paragraphs>122</Paragraphs>
  <Slides>26</Slides>
  <Notes>1</Notes>
  <HiddenSlides>0</HiddenSlides>
  <MMClips>9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9" baseType="lpstr">
      <vt:lpstr>맑은 고딕</vt:lpstr>
      <vt:lpstr>Arial</vt:lpstr>
      <vt:lpstr>Office 테마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10116015</dc:creator>
  <cp:lastModifiedBy>Gustavo Angel Bautista González</cp:lastModifiedBy>
  <cp:revision>261</cp:revision>
  <dcterms:created xsi:type="dcterms:W3CDTF">2018-07-10T00:11:33Z</dcterms:created>
  <dcterms:modified xsi:type="dcterms:W3CDTF">2024-07-09T15:04:00Z</dcterms:modified>
</cp:coreProperties>
</file>